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6"/>
  </p:notesMasterIdLst>
  <p:sldIdLst>
    <p:sldId id="256" r:id="rId2"/>
    <p:sldId id="257" r:id="rId3"/>
    <p:sldId id="258" r:id="rId4"/>
    <p:sldId id="259" r:id="rId5"/>
  </p:sldIdLst>
  <p:sldSz cx="12192000" cy="6858000"/>
  <p:notesSz cx="6858000" cy="12192000"/>
  <p:embeddedFontLst>
    <p:embeddedFont>
      <p:font typeface="Calibri" panose="020F0502020204030204" pitchFamily="34" charset="0"/>
      <p:regular r:id="rId7"/>
      <p:bold r:id="rId8"/>
      <p:italic r:id="rId9"/>
      <p:boldItalic r:id="rId10"/>
    </p:embeddedFont>
    <p:embeddedFont>
      <p:font typeface="Poppins" pitchFamily="2" charset="77"/>
      <p:regular r:id="rId11"/>
      <p:bold r:id="rId12"/>
      <p:italic r:id="rId13"/>
      <p:boldItalic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1293" autoAdjust="0"/>
  </p:normalViewPr>
  <p:slideViewPr>
    <p:cSldViewPr snapToGrid="0" snapToObjects="1">
      <p:cViewPr varScale="1">
        <p:scale>
          <a:sx n="89" d="100"/>
          <a:sy n="89" d="100"/>
        </p:scale>
        <p:origin x="197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6559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1500"/>
              </a:spcBef>
              <a:spcAft>
                <a:spcPts val="1500"/>
              </a:spcAft>
            </a:pPr>
            <a:r>
              <a:rPr lang="en-GB" sz="1800" dirty="0">
                <a:effectLst/>
                <a:latin typeface="Arial" panose="020B0604020202020204" pitchFamily="34" charset="0"/>
                <a:ea typeface="Roboto" panose="02000000000000000000" pitchFamily="2" charset="0"/>
              </a:rPr>
              <a:t>Hello everyone! Today, we're going to talk about the past simple tense and its importance in computer science academic writing, especially in the Methods section.</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1500"/>
              </a:spcBef>
              <a:spcAft>
                <a:spcPts val="0"/>
              </a:spcAft>
            </a:pPr>
            <a:r>
              <a:rPr lang="en-GB" sz="1800" dirty="0">
                <a:effectLst/>
                <a:latin typeface="Arial" panose="020B0604020202020204" pitchFamily="34" charset="0"/>
                <a:ea typeface="Roboto" panose="02000000000000000000" pitchFamily="2" charset="0"/>
              </a:rPr>
              <a:t>First, let's discuss why we use the past simple tense. We use it to describe past actions or procedures, like when we say, "We collected data and </a:t>
            </a:r>
            <a:r>
              <a:rPr lang="en-GB" sz="1800" dirty="0" err="1">
                <a:effectLst/>
                <a:latin typeface="Arial" panose="020B0604020202020204" pitchFamily="34" charset="0"/>
                <a:ea typeface="Roboto" panose="02000000000000000000" pitchFamily="2" charset="0"/>
              </a:rPr>
              <a:t>preprocessed</a:t>
            </a:r>
            <a:r>
              <a:rPr lang="en-GB" sz="1800" dirty="0">
                <a:effectLst/>
                <a:latin typeface="Arial" panose="020B0604020202020204" pitchFamily="34" charset="0"/>
                <a:ea typeface="Roboto" panose="02000000000000000000" pitchFamily="2" charset="0"/>
              </a:rPr>
              <a:t> it." This helps the reader understand how the research was done.</a:t>
            </a:r>
            <a:r>
              <a:rPr lang="en-GB" sz="1800" dirty="0">
                <a:effectLst/>
                <a:latin typeface="Arial" panose="020B0604020202020204" pitchFamily="34" charset="0"/>
                <a:ea typeface="Arial" panose="020B0604020202020204" pitchFamily="34" charset="0"/>
              </a:rPr>
              <a:t> </a:t>
            </a:r>
            <a:r>
              <a:rPr lang="en-GB" sz="1800" dirty="0">
                <a:effectLst/>
                <a:latin typeface="Arial" panose="020B0604020202020204" pitchFamily="34" charset="0"/>
                <a:ea typeface="Roboto" panose="02000000000000000000" pitchFamily="2" charset="0"/>
              </a:rPr>
              <a:t>We also use the past simple tense to mention the tools or software we used in our work. For example, "The researchers used Python to create a machine learning model."</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1500"/>
              </a:spcBef>
              <a:spcAft>
                <a:spcPts val="0"/>
              </a:spcAft>
            </a:pPr>
            <a:r>
              <a:rPr lang="en-GB" sz="1800" dirty="0">
                <a:effectLst/>
                <a:latin typeface="Arial" panose="020B0604020202020204" pitchFamily="34" charset="0"/>
                <a:ea typeface="Roboto" panose="02000000000000000000" pitchFamily="2" charset="0"/>
              </a:rPr>
              <a:t>Another reason we use the past simple tense is to explain the experimental setup. For instance, we might say, "Participants were split into two groups, and each group had a different task."</a:t>
            </a:r>
            <a:r>
              <a:rPr lang="en-GB" sz="1800" dirty="0">
                <a:solidFill>
                  <a:srgbClr val="000000"/>
                </a:solidFill>
                <a:effectLst/>
                <a:latin typeface="Arial" panose="020B0604020202020204" pitchFamily="34" charset="0"/>
                <a:ea typeface="Arial" panose="020B0604020202020204" pitchFamily="34" charset="0"/>
              </a:rPr>
              <a:t> </a:t>
            </a:r>
            <a:r>
              <a:rPr lang="en-GB" sz="1800" dirty="0">
                <a:effectLst/>
                <a:latin typeface="Arial" panose="020B0604020202020204" pitchFamily="34" charset="0"/>
                <a:ea typeface="Roboto" panose="02000000000000000000" pitchFamily="2" charset="0"/>
              </a:rPr>
              <a:t>Lastly, we use the past simple tense to talk about how we </a:t>
            </a:r>
            <a:r>
              <a:rPr lang="en-GB" sz="1800" dirty="0" err="1">
                <a:effectLst/>
                <a:latin typeface="Arial" panose="020B0604020202020204" pitchFamily="34" charset="0"/>
                <a:ea typeface="Roboto" panose="02000000000000000000" pitchFamily="2" charset="0"/>
              </a:rPr>
              <a:t>analyzed</a:t>
            </a:r>
            <a:r>
              <a:rPr lang="en-GB" sz="1800" dirty="0">
                <a:effectLst/>
                <a:latin typeface="Arial" panose="020B0604020202020204" pitchFamily="34" charset="0"/>
                <a:ea typeface="Roboto" panose="02000000000000000000" pitchFamily="2" charset="0"/>
              </a:rPr>
              <a:t> the data and evaluated the outcomes. Like when we say, "We used statistical methods to check the importance of the results."</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GB" sz="1800" dirty="0">
                <a:effectLst/>
                <a:latin typeface="Arial" panose="020B0604020202020204" pitchFamily="34" charset="0"/>
                <a:ea typeface="Roboto" panose="02000000000000000000" pitchFamily="2" charset="0"/>
              </a:rPr>
              <a:t>In conclusion, the past simple tense is crucial for clearly describing the methodology in computer science academic writing. It helps readers understand the steps we took, the tools we used, and how we </a:t>
            </a:r>
            <a:r>
              <a:rPr lang="en-GB" sz="1800" dirty="0" err="1">
                <a:effectLst/>
                <a:latin typeface="Arial" panose="020B0604020202020204" pitchFamily="34" charset="0"/>
                <a:ea typeface="Roboto" panose="02000000000000000000" pitchFamily="2" charset="0"/>
              </a:rPr>
              <a:t>analyzed</a:t>
            </a:r>
            <a:r>
              <a:rPr lang="en-GB" sz="1800" dirty="0">
                <a:effectLst/>
                <a:latin typeface="Arial" panose="020B0604020202020204" pitchFamily="34" charset="0"/>
                <a:ea typeface="Roboto" panose="02000000000000000000" pitchFamily="2" charset="0"/>
              </a:rPr>
              <a:t> the results. Remember to use the past simple tense effectively in your writing to make it easy for your audience to follow. Thank you for listening!</a:t>
            </a:r>
            <a:endParaRPr lang="en-US" sz="180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00000"/>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3794" cy="6865808"/>
          </a:xfrm>
          <a:prstGeom prst="rect">
            <a:avLst/>
          </a:prstGeom>
        </p:spPr>
      </p:pic>
      <p:sp>
        <p:nvSpPr>
          <p:cNvPr id="3" name="Object 2"/>
          <p:cNvSpPr/>
          <p:nvPr/>
        </p:nvSpPr>
        <p:spPr>
          <a:xfrm>
            <a:off x="495175" y="1528085"/>
            <a:ext cx="11217854" cy="1947078"/>
          </a:xfrm>
          <a:prstGeom prst="rect">
            <a:avLst/>
          </a:prstGeom>
          <a:noFill/>
        </p:spPr>
        <p:txBody>
          <a:bodyPr wrap="square" lIns="0" tIns="0" rIns="0" bIns="0" rtlCol="0" anchor="t"/>
          <a:lstStyle/>
          <a:p>
            <a:pPr algn="l">
              <a:lnSpc>
                <a:spcPts val="7668"/>
              </a:lnSpc>
              <a:buNone/>
            </a:pPr>
            <a:r>
              <a:rPr lang="en-US" sz="6750" dirty="0">
                <a:solidFill>
                  <a:srgbClr val="FFC000"/>
                </a:solidFill>
                <a:latin typeface="Poppins" pitchFamily="34" charset="0"/>
                <a:ea typeface="Poppins" pitchFamily="34" charset="-122"/>
                <a:cs typeface="Poppins" pitchFamily="34" charset="-120"/>
              </a:rPr>
              <a:t>Past simple</a:t>
            </a:r>
            <a:endParaRPr lang="en-US" dirty="0"/>
          </a:p>
        </p:txBody>
      </p:sp>
      <p:pic>
        <p:nvPicPr>
          <p:cNvPr id="7" name="Object 6" descr="preencoded.png"/>
          <p:cNvPicPr>
            <a:picLocks noChangeAspect="1"/>
          </p:cNvPicPr>
          <p:nvPr/>
        </p:nvPicPr>
        <p:blipFill>
          <a:blip r:embed="rId5"/>
          <a:srcRect l="31458" r="31458"/>
          <a:stretch/>
        </p:blipFill>
        <p:spPr>
          <a:xfrm>
            <a:off x="8379905" y="0"/>
            <a:ext cx="3809047" cy="6856286"/>
          </a:xfrm>
          <a:prstGeom prst="rect">
            <a:avLst/>
          </a:prstGeom>
        </p:spPr>
      </p:pic>
      <p:pic>
        <p:nvPicPr>
          <p:cNvPr id="9" name="Picture 8" descr="A colorful rectangles with different colors&#10;&#10;Description automatically generated">
            <a:extLst>
              <a:ext uri="{FF2B5EF4-FFF2-40B4-BE49-F238E27FC236}">
                <a16:creationId xmlns:a16="http://schemas.microsoft.com/office/drawing/2014/main" id="{C216DE77-3D39-0B61-F4DE-B681C8A7DA90}"/>
              </a:ext>
            </a:extLst>
          </p:cNvPr>
          <p:cNvPicPr>
            <a:picLocks noChangeAspect="1"/>
          </p:cNvPicPr>
          <p:nvPr/>
        </p:nvPicPr>
        <p:blipFill>
          <a:blip r:embed="rId6"/>
          <a:stretch>
            <a:fillRect/>
          </a:stretch>
        </p:blipFill>
        <p:spPr>
          <a:xfrm>
            <a:off x="501232" y="366749"/>
            <a:ext cx="802037" cy="794588"/>
          </a:xfrm>
          <a:prstGeom prst="rect">
            <a:avLst/>
          </a:prstGeom>
        </p:spPr>
      </p:pic>
      <p:sp>
        <p:nvSpPr>
          <p:cNvPr id="4" name="Object 3">
            <a:extLst>
              <a:ext uri="{FF2B5EF4-FFF2-40B4-BE49-F238E27FC236}">
                <a16:creationId xmlns:a16="http://schemas.microsoft.com/office/drawing/2014/main" id="{EB784D9B-BD38-93DA-8E4C-67B479CE5599}"/>
              </a:ext>
            </a:extLst>
          </p:cNvPr>
          <p:cNvSpPr/>
          <p:nvPr/>
        </p:nvSpPr>
        <p:spPr>
          <a:xfrm>
            <a:off x="123794" y="2908785"/>
            <a:ext cx="8134381" cy="2612055"/>
          </a:xfrm>
          <a:prstGeom prst="rect">
            <a:avLst/>
          </a:prstGeom>
          <a:noFill/>
        </p:spPr>
        <p:txBody>
          <a:bodyPr wrap="square" lIns="0" tIns="0" rIns="0" bIns="0" rtlCol="0" anchor="t"/>
          <a:lstStyle/>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Past Simple Tense in Computer Science Academic Writing</a:t>
            </a:r>
          </a:p>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Importance in the Methods Section</a:t>
            </a:r>
          </a:p>
          <a:p>
            <a:pPr lvl="1">
              <a:lnSpc>
                <a:spcPct val="115000"/>
              </a:lnSpc>
              <a:buSzPts val="1000"/>
              <a:tabLst>
                <a:tab pos="914400" algn="l"/>
              </a:tabLst>
            </a:pPr>
            <a:r>
              <a:rPr lang="en-US" sz="2000" dirty="0">
                <a:solidFill>
                  <a:schemeClr val="bg1"/>
                </a:solidFill>
                <a:latin typeface="Poppins" pitchFamily="34" charset="0"/>
                <a:ea typeface="Poppins" pitchFamily="34" charset="-122"/>
                <a:cs typeface="Poppins" pitchFamily="34" charset="-120"/>
              </a:rPr>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00000"/>
        </a:solidFill>
        <a:effectLst/>
      </p:bgPr>
    </p:bg>
    <p:spTree>
      <p:nvGrpSpPr>
        <p:cNvPr id="1" name=""/>
        <p:cNvGrpSpPr/>
        <p:nvPr/>
      </p:nvGrpSpPr>
      <p:grpSpPr>
        <a:xfrm>
          <a:off x="0" y="0"/>
          <a:ext cx="0" cy="0"/>
          <a:chOff x="0" y="0"/>
          <a:chExt cx="0" cy="0"/>
        </a:xfrm>
      </p:grpSpPr>
      <p:pic>
        <p:nvPicPr>
          <p:cNvPr id="6" name="Picture 5" descr="A colorful rectangles with different colors&#10;&#10;Description automatically generated">
            <a:extLst>
              <a:ext uri="{FF2B5EF4-FFF2-40B4-BE49-F238E27FC236}">
                <a16:creationId xmlns:a16="http://schemas.microsoft.com/office/drawing/2014/main" id="{E83A9C8A-AFDB-3F66-C3C0-C5B65BF93F89}"/>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2" name="Object 3">
            <a:extLst>
              <a:ext uri="{FF2B5EF4-FFF2-40B4-BE49-F238E27FC236}">
                <a16:creationId xmlns:a16="http://schemas.microsoft.com/office/drawing/2014/main" id="{F82A56D2-26CA-8483-47BB-A630232D0C4D}"/>
              </a:ext>
            </a:extLst>
          </p:cNvPr>
          <p:cNvSpPr/>
          <p:nvPr/>
        </p:nvSpPr>
        <p:spPr>
          <a:xfrm>
            <a:off x="123794" y="2908785"/>
            <a:ext cx="9120219" cy="2612055"/>
          </a:xfrm>
          <a:prstGeom prst="rect">
            <a:avLst/>
          </a:prstGeom>
          <a:noFill/>
        </p:spPr>
        <p:txBody>
          <a:bodyPr wrap="square" lIns="0" tIns="0" rIns="0" bIns="0" rtlCol="0" anchor="t"/>
          <a:lstStyle/>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Describing past actions/procedures</a:t>
            </a:r>
          </a:p>
          <a:p>
            <a:pPr marL="1657350" lvl="3" indent="-285750">
              <a:lnSpc>
                <a:spcPct val="115000"/>
              </a:lnSpc>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Example: </a:t>
            </a:r>
            <a:r>
              <a:rPr lang="en-US" sz="2000" dirty="0">
                <a:solidFill>
                  <a:schemeClr val="bg1"/>
                </a:solidFill>
                <a:latin typeface="Poppins" pitchFamily="34" charset="0"/>
                <a:ea typeface="Poppins" pitchFamily="34" charset="-122"/>
                <a:cs typeface="Poppins" pitchFamily="34" charset="-120"/>
              </a:rPr>
              <a:t>Data collection and preprocessing</a:t>
            </a:r>
          </a:p>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Reporting tools or software used</a:t>
            </a:r>
          </a:p>
          <a:p>
            <a:pPr marL="1657350" lvl="3" indent="-285750">
              <a:lnSpc>
                <a:spcPct val="115000"/>
              </a:lnSpc>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Example: </a:t>
            </a:r>
            <a:r>
              <a:rPr lang="en-US" sz="2000" dirty="0">
                <a:solidFill>
                  <a:schemeClr val="bg1"/>
                </a:solidFill>
                <a:latin typeface="Poppins" pitchFamily="34" charset="0"/>
                <a:ea typeface="Poppins" pitchFamily="34" charset="-122"/>
                <a:cs typeface="Poppins" pitchFamily="34" charset="-120"/>
              </a:rPr>
              <a:t>Python for machine learning model development</a:t>
            </a:r>
          </a:p>
        </p:txBody>
      </p:sp>
      <p:sp>
        <p:nvSpPr>
          <p:cNvPr id="3" name="Object 1">
            <a:extLst>
              <a:ext uri="{FF2B5EF4-FFF2-40B4-BE49-F238E27FC236}">
                <a16:creationId xmlns:a16="http://schemas.microsoft.com/office/drawing/2014/main" id="{24A3131F-5579-B4E8-5FA7-0845F5B2922D}"/>
              </a:ext>
            </a:extLst>
          </p:cNvPr>
          <p:cNvSpPr/>
          <p:nvPr/>
        </p:nvSpPr>
        <p:spPr>
          <a:xfrm>
            <a:off x="380905" y="1063557"/>
            <a:ext cx="11133316" cy="973539"/>
          </a:xfrm>
          <a:prstGeom prst="rect">
            <a:avLst/>
          </a:prstGeom>
          <a:noFill/>
        </p:spPr>
        <p:txBody>
          <a:bodyPr wrap="square" lIns="0" tIns="0" rIns="0" bIns="0" rtlCol="0" anchor="t"/>
          <a:lstStyle/>
          <a:p>
            <a:pPr algn="l">
              <a:lnSpc>
                <a:spcPts val="7668"/>
              </a:lnSpc>
              <a:buNone/>
            </a:pPr>
            <a:r>
              <a:rPr lang="en-US" sz="3600" dirty="0">
                <a:solidFill>
                  <a:srgbClr val="FFC000"/>
                </a:solidFill>
                <a:latin typeface="Poppins" pitchFamily="34" charset="0"/>
                <a:ea typeface="Poppins" pitchFamily="34" charset="-122"/>
                <a:cs typeface="Poppins" pitchFamily="34" charset="-120"/>
              </a:rPr>
              <a:t>Reasons &amp; Situations (Part 1)</a:t>
            </a:r>
            <a:endParaRPr lang="en-US" sz="3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00000"/>
        </a:solidFill>
        <a:effectLst/>
      </p:bgPr>
    </p:bg>
    <p:spTree>
      <p:nvGrpSpPr>
        <p:cNvPr id="1" name=""/>
        <p:cNvGrpSpPr/>
        <p:nvPr/>
      </p:nvGrpSpPr>
      <p:grpSpPr>
        <a:xfrm>
          <a:off x="0" y="0"/>
          <a:ext cx="0" cy="0"/>
          <a:chOff x="0" y="0"/>
          <a:chExt cx="0" cy="0"/>
        </a:xfrm>
      </p:grpSpPr>
      <p:pic>
        <p:nvPicPr>
          <p:cNvPr id="6" name="Picture 5" descr="A colorful rectangles with different colors&#10;&#10;Description automatically generated">
            <a:extLst>
              <a:ext uri="{FF2B5EF4-FFF2-40B4-BE49-F238E27FC236}">
                <a16:creationId xmlns:a16="http://schemas.microsoft.com/office/drawing/2014/main" id="{92E73AB1-E1A2-0CB8-0B91-855910F236DD}"/>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2" name="Object 3">
            <a:extLst>
              <a:ext uri="{FF2B5EF4-FFF2-40B4-BE49-F238E27FC236}">
                <a16:creationId xmlns:a16="http://schemas.microsoft.com/office/drawing/2014/main" id="{3EE62387-7119-354E-7EDA-A440F04DCF6F}"/>
              </a:ext>
            </a:extLst>
          </p:cNvPr>
          <p:cNvSpPr/>
          <p:nvPr/>
        </p:nvSpPr>
        <p:spPr>
          <a:xfrm>
            <a:off x="123794" y="2908785"/>
            <a:ext cx="9277381" cy="2612055"/>
          </a:xfrm>
          <a:prstGeom prst="rect">
            <a:avLst/>
          </a:prstGeom>
          <a:noFill/>
        </p:spPr>
        <p:txBody>
          <a:bodyPr wrap="square" lIns="0" tIns="0" rIns="0" bIns="0" rtlCol="0" anchor="t"/>
          <a:lstStyle/>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Detailing experimental setup</a:t>
            </a:r>
          </a:p>
          <a:p>
            <a:pPr marL="1657350" lvl="3" indent="-285750">
              <a:lnSpc>
                <a:spcPct val="115000"/>
              </a:lnSpc>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Example: </a:t>
            </a:r>
            <a:r>
              <a:rPr lang="en-US" sz="2000" dirty="0">
                <a:solidFill>
                  <a:schemeClr val="bg1"/>
                </a:solidFill>
                <a:latin typeface="Poppins" pitchFamily="34" charset="0"/>
                <a:ea typeface="Poppins" pitchFamily="34" charset="-122"/>
                <a:cs typeface="Poppins" pitchFamily="34" charset="-120"/>
              </a:rPr>
              <a:t>Participant groups and assigned tasks</a:t>
            </a:r>
          </a:p>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Explaining data analysis process</a:t>
            </a:r>
          </a:p>
          <a:p>
            <a:pPr marL="1657350" lvl="3" indent="-285750">
              <a:lnSpc>
                <a:spcPct val="115000"/>
              </a:lnSpc>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Example: </a:t>
            </a:r>
            <a:r>
              <a:rPr lang="en-US" sz="2000" dirty="0">
                <a:solidFill>
                  <a:schemeClr val="bg1"/>
                </a:solidFill>
                <a:latin typeface="Poppins" pitchFamily="34" charset="0"/>
                <a:ea typeface="Poppins" pitchFamily="34" charset="-122"/>
                <a:cs typeface="Poppins" pitchFamily="34" charset="-120"/>
              </a:rPr>
              <a:t>Statistical methods for evaluating results</a:t>
            </a:r>
          </a:p>
        </p:txBody>
      </p:sp>
      <p:sp>
        <p:nvSpPr>
          <p:cNvPr id="3" name="Object 1">
            <a:extLst>
              <a:ext uri="{FF2B5EF4-FFF2-40B4-BE49-F238E27FC236}">
                <a16:creationId xmlns:a16="http://schemas.microsoft.com/office/drawing/2014/main" id="{8B0CC381-8F2F-BB74-14CF-CDE53AE174A5}"/>
              </a:ext>
            </a:extLst>
          </p:cNvPr>
          <p:cNvSpPr/>
          <p:nvPr/>
        </p:nvSpPr>
        <p:spPr>
          <a:xfrm>
            <a:off x="380905" y="1063557"/>
            <a:ext cx="11133316" cy="973539"/>
          </a:xfrm>
          <a:prstGeom prst="rect">
            <a:avLst/>
          </a:prstGeom>
          <a:noFill/>
        </p:spPr>
        <p:txBody>
          <a:bodyPr wrap="square" lIns="0" tIns="0" rIns="0" bIns="0" rtlCol="0" anchor="t"/>
          <a:lstStyle/>
          <a:p>
            <a:pPr algn="l">
              <a:lnSpc>
                <a:spcPts val="7668"/>
              </a:lnSpc>
              <a:buNone/>
            </a:pPr>
            <a:r>
              <a:rPr lang="en-US" sz="3600" dirty="0">
                <a:solidFill>
                  <a:srgbClr val="FFC000"/>
                </a:solidFill>
                <a:latin typeface="Poppins" pitchFamily="34" charset="0"/>
                <a:ea typeface="Poppins" pitchFamily="34" charset="-122"/>
                <a:cs typeface="Poppins" pitchFamily="34" charset="-120"/>
              </a:rPr>
              <a:t>Reasons &amp; Situations (Part 2)</a:t>
            </a:r>
            <a:endParaRPr lang="en-US" sz="3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00000"/>
        </a:solidFill>
        <a:effectLst/>
      </p:bgPr>
    </p:bg>
    <p:spTree>
      <p:nvGrpSpPr>
        <p:cNvPr id="1" name=""/>
        <p:cNvGrpSpPr/>
        <p:nvPr/>
      </p:nvGrpSpPr>
      <p:grpSpPr>
        <a:xfrm>
          <a:off x="0" y="0"/>
          <a:ext cx="0" cy="0"/>
          <a:chOff x="0" y="0"/>
          <a:chExt cx="0" cy="0"/>
        </a:xfrm>
      </p:grpSpPr>
      <p:pic>
        <p:nvPicPr>
          <p:cNvPr id="11" name="Picture 10" descr="A colorful rectangles with different colors&#10;&#10;Description automatically generated">
            <a:extLst>
              <a:ext uri="{FF2B5EF4-FFF2-40B4-BE49-F238E27FC236}">
                <a16:creationId xmlns:a16="http://schemas.microsoft.com/office/drawing/2014/main" id="{ECAECD91-E488-C0F2-D67E-8EB8A9447D76}"/>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2" name="Object 3">
            <a:extLst>
              <a:ext uri="{FF2B5EF4-FFF2-40B4-BE49-F238E27FC236}">
                <a16:creationId xmlns:a16="http://schemas.microsoft.com/office/drawing/2014/main" id="{A2A816D6-3CBB-12B9-E582-E3460FFEDF3E}"/>
              </a:ext>
            </a:extLst>
          </p:cNvPr>
          <p:cNvSpPr/>
          <p:nvPr/>
        </p:nvSpPr>
        <p:spPr>
          <a:xfrm>
            <a:off x="123794" y="2908785"/>
            <a:ext cx="9548844" cy="2612055"/>
          </a:xfrm>
          <a:prstGeom prst="rect">
            <a:avLst/>
          </a:prstGeom>
          <a:noFill/>
        </p:spPr>
        <p:txBody>
          <a:bodyPr wrap="square" lIns="0" tIns="0" rIns="0" bIns="0" rtlCol="0" anchor="t"/>
          <a:lstStyle/>
          <a:p>
            <a:pPr marL="742950" lvl="1" indent="-285750">
              <a:lnSpc>
                <a:spcPct val="115000"/>
              </a:lnSpc>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Past Simple Tense: </a:t>
            </a:r>
            <a:r>
              <a:rPr lang="en-US" sz="2000" dirty="0">
                <a:solidFill>
                  <a:schemeClr val="bg1"/>
                </a:solidFill>
                <a:latin typeface="Poppins" pitchFamily="34" charset="0"/>
                <a:ea typeface="Poppins" pitchFamily="34" charset="-122"/>
                <a:cs typeface="Poppins" pitchFamily="34" charset="-120"/>
              </a:rPr>
              <a:t>Key to clear methodology description</a:t>
            </a:r>
          </a:p>
          <a:p>
            <a:pPr marL="742950" lvl="1" indent="-285750">
              <a:lnSpc>
                <a:spcPct val="115000"/>
              </a:lnSpc>
              <a:buSzPts val="1000"/>
              <a:buFont typeface="Symbol" panose="05050102010706020507" pitchFamily="18" charset="2"/>
              <a:buChar char=""/>
              <a:tabLst>
                <a:tab pos="914400" algn="l"/>
              </a:tabLst>
            </a:pPr>
            <a:endParaRPr lang="en-US" sz="2000" dirty="0">
              <a:solidFill>
                <a:srgbClr val="FFC000"/>
              </a:solidFill>
              <a:latin typeface="Poppins" pitchFamily="34" charset="0"/>
              <a:ea typeface="Poppins" pitchFamily="34" charset="-122"/>
              <a:cs typeface="Poppins" pitchFamily="34" charset="-120"/>
            </a:endParaRPr>
          </a:p>
          <a:p>
            <a:pPr marL="742950" lvl="1" indent="-285750">
              <a:lnSpc>
                <a:spcPct val="115000"/>
              </a:lnSpc>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Enhances reader understanding of steps, tools, and analysis</a:t>
            </a:r>
          </a:p>
          <a:p>
            <a:pPr marL="742950" lvl="1" indent="-285750">
              <a:lnSpc>
                <a:spcPct val="115000"/>
              </a:lnSpc>
              <a:buSzPts val="1000"/>
              <a:buFont typeface="Symbol" panose="05050102010706020507" pitchFamily="18" charset="2"/>
              <a:buChar char=""/>
              <a:tabLst>
                <a:tab pos="914400" algn="l"/>
              </a:tabLst>
            </a:pPr>
            <a:endParaRPr lang="en-US" sz="2000" dirty="0">
              <a:solidFill>
                <a:srgbClr val="FFC000"/>
              </a:solidFill>
              <a:latin typeface="Poppins" pitchFamily="34" charset="0"/>
              <a:ea typeface="Poppins" pitchFamily="34" charset="-122"/>
              <a:cs typeface="Poppins" pitchFamily="34" charset="-120"/>
            </a:endParaRPr>
          </a:p>
          <a:p>
            <a:pPr marL="742950" lvl="1" indent="-285750">
              <a:lnSpc>
                <a:spcPct val="115000"/>
              </a:lnSpc>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Crucial for effective computer science academic writing</a:t>
            </a:r>
          </a:p>
          <a:p>
            <a:pPr lvl="1">
              <a:lnSpc>
                <a:spcPct val="115000"/>
              </a:lnSpc>
              <a:buSzPts val="1000"/>
              <a:tabLst>
                <a:tab pos="914400" algn="l"/>
              </a:tabLst>
            </a:pPr>
            <a:r>
              <a:rPr lang="en-US" sz="2000" dirty="0">
                <a:solidFill>
                  <a:schemeClr val="bg1"/>
                </a:solidFill>
                <a:latin typeface="Poppins" pitchFamily="34" charset="0"/>
                <a:ea typeface="Poppins" pitchFamily="34" charset="-122"/>
                <a:cs typeface="Poppins" pitchFamily="34" charset="-120"/>
              </a:rPr>
              <a:t> </a:t>
            </a:r>
          </a:p>
        </p:txBody>
      </p:sp>
      <p:sp>
        <p:nvSpPr>
          <p:cNvPr id="3" name="Object 1">
            <a:extLst>
              <a:ext uri="{FF2B5EF4-FFF2-40B4-BE49-F238E27FC236}">
                <a16:creationId xmlns:a16="http://schemas.microsoft.com/office/drawing/2014/main" id="{1E7C85EE-4B5F-AA65-29E1-460111C0CAB6}"/>
              </a:ext>
            </a:extLst>
          </p:cNvPr>
          <p:cNvSpPr/>
          <p:nvPr/>
        </p:nvSpPr>
        <p:spPr>
          <a:xfrm>
            <a:off x="380905" y="1063557"/>
            <a:ext cx="11133316" cy="973539"/>
          </a:xfrm>
          <a:prstGeom prst="rect">
            <a:avLst/>
          </a:prstGeom>
          <a:noFill/>
        </p:spPr>
        <p:txBody>
          <a:bodyPr wrap="square" lIns="0" tIns="0" rIns="0" bIns="0" rtlCol="0" anchor="t"/>
          <a:lstStyle/>
          <a:p>
            <a:pPr algn="l">
              <a:lnSpc>
                <a:spcPts val="7668"/>
              </a:lnSpc>
              <a:buNone/>
            </a:pPr>
            <a:r>
              <a:rPr lang="en-US" sz="3600" dirty="0">
                <a:solidFill>
                  <a:srgbClr val="FFC000"/>
                </a:solidFill>
                <a:latin typeface="Poppins" pitchFamily="34" charset="0"/>
                <a:ea typeface="Poppins" pitchFamily="34" charset="-122"/>
                <a:cs typeface="Poppins" pitchFamily="34" charset="-120"/>
              </a:rPr>
              <a:t>Summary</a:t>
            </a:r>
            <a:endParaRPr lang="en-US" sz="3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TotalTime>
  <Words>360</Words>
  <Application>Microsoft Macintosh PowerPoint</Application>
  <PresentationFormat>Widescreen</PresentationFormat>
  <Paragraphs>29</Paragraphs>
  <Slides>4</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Poppins</vt:lpstr>
      <vt:lpstr>Calibri</vt:lpstr>
      <vt:lpstr>Symbol</vt:lpstr>
      <vt:lpstr>Arial</vt:lpstr>
      <vt:lpstr>Office Theme</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01_abstracts</dc:title>
  <dc:subject>01_abstracts</dc:subject>
  <dc:creator>John Blake</dc:creator>
  <cp:lastModifiedBy>Nicholas Carr</cp:lastModifiedBy>
  <cp:revision>7</cp:revision>
  <dcterms:created xsi:type="dcterms:W3CDTF">2023-08-09T04:07:22Z</dcterms:created>
  <dcterms:modified xsi:type="dcterms:W3CDTF">2023-08-10T07:39:31Z</dcterms:modified>
</cp:coreProperties>
</file>